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69" r:id="rId2"/>
    <p:sldId id="277" r:id="rId3"/>
    <p:sldId id="278" r:id="rId4"/>
    <p:sldId id="279" r:id="rId5"/>
    <p:sldId id="280" r:id="rId6"/>
    <p:sldId id="283" r:id="rId7"/>
    <p:sldId id="282" r:id="rId8"/>
    <p:sldId id="284" r:id="rId9"/>
    <p:sldId id="285" r:id="rId10"/>
    <p:sldId id="286" r:id="rId11"/>
    <p:sldId id="287" r:id="rId12"/>
    <p:sldId id="288" r:id="rId13"/>
    <p:sldId id="295" r:id="rId14"/>
    <p:sldId id="289" r:id="rId15"/>
    <p:sldId id="291" r:id="rId16"/>
    <p:sldId id="292" r:id="rId17"/>
    <p:sldId id="293" r:id="rId18"/>
    <p:sldId id="28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0" autoAdjust="0"/>
    <p:restoredTop sz="88297" autoAdjust="0"/>
  </p:normalViewPr>
  <p:slideViewPr>
    <p:cSldViewPr snapToGrid="0">
      <p:cViewPr varScale="1">
        <p:scale>
          <a:sx n="98" d="100"/>
          <a:sy n="98" d="100"/>
        </p:scale>
        <p:origin x="1506" y="90"/>
      </p:cViewPr>
      <p:guideLst>
        <p:guide orient="horz" pos="2137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B5BA2-5A2E-47FB-8342-491B908206B2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C0908-8A05-402A-8746-4C574777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9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479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34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17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102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67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89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700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91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91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01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6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06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71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3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65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50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67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78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8FFD-5BDA-467C-8496-5B9FFCA68004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0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6FE4-FE6D-4EEC-B33F-7F1816A93254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18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A84C-03EE-4D79-9DB9-AC8732EF8B68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6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BD21-E123-4F51-BB00-A46F70D2A1B1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0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5D25-EDA1-4D2F-BA97-C3BCE24AECDD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19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E7FD-2AB2-49E6-B865-5C46D35A9984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4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7529-7A6B-4245-88DE-8DA9DE789B12}" type="datetime1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4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0F2D-191B-4DBA-9B3D-7E1FBC0E9D52}" type="datetime1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4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B1FE-6D7B-44DD-8DF5-CEF7FF9E2A52}" type="datetime1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9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34A6-C81A-4FED-9B0C-E08D719ABDF5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1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23A7-BA1F-4CAD-AD73-BBD9868C0F9E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1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330D3-3B7D-4843-B780-518CADF6FF61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0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-1139518" y="0"/>
            <a:ext cx="10572244" cy="6858000"/>
          </a:xfrm>
          <a:prstGeom prst="parallelogram">
            <a:avLst>
              <a:gd name="adj" fmla="val 497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4048288" y="106696"/>
            <a:ext cx="2171699" cy="1848686"/>
          </a:xfrm>
          <a:prstGeom prst="hexagon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94581" y="1107239"/>
            <a:ext cx="7507792" cy="5640794"/>
          </a:xfrm>
          <a:custGeom>
            <a:avLst/>
            <a:gdLst>
              <a:gd name="connsiteX0" fmla="*/ 1771683 w 5970643"/>
              <a:gd name="connsiteY0" fmla="*/ 2991936 h 4440978"/>
              <a:gd name="connsiteX1" fmla="*/ 2771186 w 5970643"/>
              <a:gd name="connsiteY1" fmla="*/ 2991936 h 4440978"/>
              <a:gd name="connsiteX2" fmla="*/ 3133446 w 5970643"/>
              <a:gd name="connsiteY2" fmla="*/ 3716457 h 4440978"/>
              <a:gd name="connsiteX3" fmla="*/ 2771186 w 5970643"/>
              <a:gd name="connsiteY3" fmla="*/ 4440978 h 4440978"/>
              <a:gd name="connsiteX4" fmla="*/ 1771683 w 5970643"/>
              <a:gd name="connsiteY4" fmla="*/ 4440978 h 4440978"/>
              <a:gd name="connsiteX5" fmla="*/ 1409422 w 5970643"/>
              <a:gd name="connsiteY5" fmla="*/ 3716457 h 4440978"/>
              <a:gd name="connsiteX6" fmla="*/ 3189651 w 5970643"/>
              <a:gd name="connsiteY6" fmla="*/ 2246386 h 4440978"/>
              <a:gd name="connsiteX7" fmla="*/ 4189154 w 5970643"/>
              <a:gd name="connsiteY7" fmla="*/ 2246386 h 4440978"/>
              <a:gd name="connsiteX8" fmla="*/ 4551414 w 5970643"/>
              <a:gd name="connsiteY8" fmla="*/ 2970907 h 4440978"/>
              <a:gd name="connsiteX9" fmla="*/ 4189154 w 5970643"/>
              <a:gd name="connsiteY9" fmla="*/ 3695428 h 4440978"/>
              <a:gd name="connsiteX10" fmla="*/ 3189651 w 5970643"/>
              <a:gd name="connsiteY10" fmla="*/ 3695428 h 4440978"/>
              <a:gd name="connsiteX11" fmla="*/ 2827390 w 5970643"/>
              <a:gd name="connsiteY11" fmla="*/ 2970907 h 4440978"/>
              <a:gd name="connsiteX12" fmla="*/ 362261 w 5970643"/>
              <a:gd name="connsiteY12" fmla="*/ 2246386 h 4440978"/>
              <a:gd name="connsiteX13" fmla="*/ 1361764 w 5970643"/>
              <a:gd name="connsiteY13" fmla="*/ 2246386 h 4440978"/>
              <a:gd name="connsiteX14" fmla="*/ 1724024 w 5970643"/>
              <a:gd name="connsiteY14" fmla="*/ 2970907 h 4440978"/>
              <a:gd name="connsiteX15" fmla="*/ 1361764 w 5970643"/>
              <a:gd name="connsiteY15" fmla="*/ 3695428 h 4440978"/>
              <a:gd name="connsiteX16" fmla="*/ 362261 w 5970643"/>
              <a:gd name="connsiteY16" fmla="*/ 3695428 h 4440978"/>
              <a:gd name="connsiteX17" fmla="*/ 0 w 5970643"/>
              <a:gd name="connsiteY17" fmla="*/ 2970907 h 4440978"/>
              <a:gd name="connsiteX18" fmla="*/ 4608880 w 5970643"/>
              <a:gd name="connsiteY18" fmla="*/ 1486443 h 4440978"/>
              <a:gd name="connsiteX19" fmla="*/ 5608383 w 5970643"/>
              <a:gd name="connsiteY19" fmla="*/ 1486443 h 4440978"/>
              <a:gd name="connsiteX20" fmla="*/ 5970643 w 5970643"/>
              <a:gd name="connsiteY20" fmla="*/ 2210964 h 4440978"/>
              <a:gd name="connsiteX21" fmla="*/ 5608383 w 5970643"/>
              <a:gd name="connsiteY21" fmla="*/ 2935485 h 4440978"/>
              <a:gd name="connsiteX22" fmla="*/ 4608880 w 5970643"/>
              <a:gd name="connsiteY22" fmla="*/ 2935485 h 4440978"/>
              <a:gd name="connsiteX23" fmla="*/ 4246619 w 5970643"/>
              <a:gd name="connsiteY23" fmla="*/ 2210964 h 4440978"/>
              <a:gd name="connsiteX24" fmla="*/ 1771683 w 5970643"/>
              <a:gd name="connsiteY24" fmla="*/ 1486443 h 4440978"/>
              <a:gd name="connsiteX25" fmla="*/ 2771186 w 5970643"/>
              <a:gd name="connsiteY25" fmla="*/ 1486443 h 4440978"/>
              <a:gd name="connsiteX26" fmla="*/ 3133446 w 5970643"/>
              <a:gd name="connsiteY26" fmla="*/ 2210964 h 4440978"/>
              <a:gd name="connsiteX27" fmla="*/ 2771186 w 5970643"/>
              <a:gd name="connsiteY27" fmla="*/ 2935485 h 4440978"/>
              <a:gd name="connsiteX28" fmla="*/ 1771683 w 5970643"/>
              <a:gd name="connsiteY28" fmla="*/ 2935485 h 4440978"/>
              <a:gd name="connsiteX29" fmla="*/ 1409422 w 5970643"/>
              <a:gd name="connsiteY29" fmla="*/ 2210964 h 4440978"/>
              <a:gd name="connsiteX30" fmla="*/ 3189651 w 5970643"/>
              <a:gd name="connsiteY30" fmla="*/ 759943 h 4440978"/>
              <a:gd name="connsiteX31" fmla="*/ 4189154 w 5970643"/>
              <a:gd name="connsiteY31" fmla="*/ 759943 h 4440978"/>
              <a:gd name="connsiteX32" fmla="*/ 4551414 w 5970643"/>
              <a:gd name="connsiteY32" fmla="*/ 1484464 h 4440978"/>
              <a:gd name="connsiteX33" fmla="*/ 4189154 w 5970643"/>
              <a:gd name="connsiteY33" fmla="*/ 2208985 h 4440978"/>
              <a:gd name="connsiteX34" fmla="*/ 3189651 w 5970643"/>
              <a:gd name="connsiteY34" fmla="*/ 2208985 h 4440978"/>
              <a:gd name="connsiteX35" fmla="*/ 2827390 w 5970643"/>
              <a:gd name="connsiteY35" fmla="*/ 1484464 h 4440978"/>
              <a:gd name="connsiteX36" fmla="*/ 362261 w 5970643"/>
              <a:gd name="connsiteY36" fmla="*/ 759943 h 4440978"/>
              <a:gd name="connsiteX37" fmla="*/ 1361764 w 5970643"/>
              <a:gd name="connsiteY37" fmla="*/ 759943 h 4440978"/>
              <a:gd name="connsiteX38" fmla="*/ 1724024 w 5970643"/>
              <a:gd name="connsiteY38" fmla="*/ 1484464 h 4440978"/>
              <a:gd name="connsiteX39" fmla="*/ 1361764 w 5970643"/>
              <a:gd name="connsiteY39" fmla="*/ 2208985 h 4440978"/>
              <a:gd name="connsiteX40" fmla="*/ 362261 w 5970643"/>
              <a:gd name="connsiteY40" fmla="*/ 2208985 h 4440978"/>
              <a:gd name="connsiteX41" fmla="*/ 0 w 5970643"/>
              <a:gd name="connsiteY41" fmla="*/ 1484464 h 4440978"/>
              <a:gd name="connsiteX42" fmla="*/ 4608880 w 5970643"/>
              <a:gd name="connsiteY42" fmla="*/ 0 h 4440978"/>
              <a:gd name="connsiteX43" fmla="*/ 5608383 w 5970643"/>
              <a:gd name="connsiteY43" fmla="*/ 0 h 4440978"/>
              <a:gd name="connsiteX44" fmla="*/ 5970643 w 5970643"/>
              <a:gd name="connsiteY44" fmla="*/ 724521 h 4440978"/>
              <a:gd name="connsiteX45" fmla="*/ 5608383 w 5970643"/>
              <a:gd name="connsiteY45" fmla="*/ 1449042 h 4440978"/>
              <a:gd name="connsiteX46" fmla="*/ 4608880 w 5970643"/>
              <a:gd name="connsiteY46" fmla="*/ 1449042 h 4440978"/>
              <a:gd name="connsiteX47" fmla="*/ 4246619 w 5970643"/>
              <a:gd name="connsiteY47" fmla="*/ 724521 h 4440978"/>
              <a:gd name="connsiteX48" fmla="*/ 1771683 w 5970643"/>
              <a:gd name="connsiteY48" fmla="*/ 0 h 4440978"/>
              <a:gd name="connsiteX49" fmla="*/ 2771186 w 5970643"/>
              <a:gd name="connsiteY49" fmla="*/ 0 h 4440978"/>
              <a:gd name="connsiteX50" fmla="*/ 3133446 w 5970643"/>
              <a:gd name="connsiteY50" fmla="*/ 724521 h 4440978"/>
              <a:gd name="connsiteX51" fmla="*/ 2771186 w 5970643"/>
              <a:gd name="connsiteY51" fmla="*/ 1449042 h 4440978"/>
              <a:gd name="connsiteX52" fmla="*/ 1771683 w 5970643"/>
              <a:gd name="connsiteY52" fmla="*/ 1449042 h 4440978"/>
              <a:gd name="connsiteX53" fmla="*/ 1409422 w 5970643"/>
              <a:gd name="connsiteY53" fmla="*/ 724521 h 444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970643" h="4440978">
                <a:moveTo>
                  <a:pt x="1771683" y="2991936"/>
                </a:moveTo>
                <a:lnTo>
                  <a:pt x="2771186" y="2991936"/>
                </a:lnTo>
                <a:lnTo>
                  <a:pt x="3133446" y="3716457"/>
                </a:lnTo>
                <a:lnTo>
                  <a:pt x="2771186" y="4440978"/>
                </a:lnTo>
                <a:lnTo>
                  <a:pt x="1771683" y="4440978"/>
                </a:lnTo>
                <a:lnTo>
                  <a:pt x="1409422" y="3716457"/>
                </a:lnTo>
                <a:close/>
                <a:moveTo>
                  <a:pt x="3189651" y="2246386"/>
                </a:moveTo>
                <a:lnTo>
                  <a:pt x="4189154" y="2246386"/>
                </a:lnTo>
                <a:lnTo>
                  <a:pt x="4551414" y="2970907"/>
                </a:lnTo>
                <a:lnTo>
                  <a:pt x="4189154" y="3695428"/>
                </a:lnTo>
                <a:lnTo>
                  <a:pt x="3189651" y="3695428"/>
                </a:lnTo>
                <a:lnTo>
                  <a:pt x="2827390" y="2970907"/>
                </a:lnTo>
                <a:close/>
                <a:moveTo>
                  <a:pt x="362261" y="2246386"/>
                </a:moveTo>
                <a:lnTo>
                  <a:pt x="1361764" y="2246386"/>
                </a:lnTo>
                <a:lnTo>
                  <a:pt x="1724024" y="2970907"/>
                </a:lnTo>
                <a:lnTo>
                  <a:pt x="1361764" y="3695428"/>
                </a:lnTo>
                <a:lnTo>
                  <a:pt x="362261" y="3695428"/>
                </a:lnTo>
                <a:lnTo>
                  <a:pt x="0" y="2970907"/>
                </a:lnTo>
                <a:close/>
                <a:moveTo>
                  <a:pt x="4608880" y="1486443"/>
                </a:moveTo>
                <a:lnTo>
                  <a:pt x="5608383" y="1486443"/>
                </a:lnTo>
                <a:lnTo>
                  <a:pt x="5970643" y="2210964"/>
                </a:lnTo>
                <a:lnTo>
                  <a:pt x="5608383" y="2935485"/>
                </a:lnTo>
                <a:lnTo>
                  <a:pt x="4608880" y="2935485"/>
                </a:lnTo>
                <a:lnTo>
                  <a:pt x="4246619" y="2210964"/>
                </a:lnTo>
                <a:close/>
                <a:moveTo>
                  <a:pt x="1771683" y="1486443"/>
                </a:moveTo>
                <a:lnTo>
                  <a:pt x="2771186" y="1486443"/>
                </a:lnTo>
                <a:lnTo>
                  <a:pt x="3133446" y="2210964"/>
                </a:lnTo>
                <a:lnTo>
                  <a:pt x="2771186" y="2935485"/>
                </a:lnTo>
                <a:lnTo>
                  <a:pt x="1771683" y="2935485"/>
                </a:lnTo>
                <a:lnTo>
                  <a:pt x="1409422" y="2210964"/>
                </a:lnTo>
                <a:close/>
                <a:moveTo>
                  <a:pt x="3189651" y="759943"/>
                </a:moveTo>
                <a:lnTo>
                  <a:pt x="4189154" y="759943"/>
                </a:lnTo>
                <a:lnTo>
                  <a:pt x="4551414" y="1484464"/>
                </a:lnTo>
                <a:lnTo>
                  <a:pt x="4189154" y="2208985"/>
                </a:lnTo>
                <a:lnTo>
                  <a:pt x="3189651" y="2208985"/>
                </a:lnTo>
                <a:lnTo>
                  <a:pt x="2827390" y="1484464"/>
                </a:lnTo>
                <a:close/>
                <a:moveTo>
                  <a:pt x="362261" y="759943"/>
                </a:moveTo>
                <a:lnTo>
                  <a:pt x="1361764" y="759943"/>
                </a:lnTo>
                <a:lnTo>
                  <a:pt x="1724024" y="1484464"/>
                </a:lnTo>
                <a:lnTo>
                  <a:pt x="1361764" y="2208985"/>
                </a:lnTo>
                <a:lnTo>
                  <a:pt x="362261" y="2208985"/>
                </a:lnTo>
                <a:lnTo>
                  <a:pt x="0" y="1484464"/>
                </a:lnTo>
                <a:close/>
                <a:moveTo>
                  <a:pt x="4608880" y="0"/>
                </a:moveTo>
                <a:lnTo>
                  <a:pt x="5608383" y="0"/>
                </a:lnTo>
                <a:lnTo>
                  <a:pt x="5970643" y="724521"/>
                </a:lnTo>
                <a:lnTo>
                  <a:pt x="5608383" y="1449042"/>
                </a:lnTo>
                <a:lnTo>
                  <a:pt x="4608880" y="1449042"/>
                </a:lnTo>
                <a:lnTo>
                  <a:pt x="4246619" y="724521"/>
                </a:lnTo>
                <a:close/>
                <a:moveTo>
                  <a:pt x="1771683" y="0"/>
                </a:moveTo>
                <a:lnTo>
                  <a:pt x="2771186" y="0"/>
                </a:lnTo>
                <a:lnTo>
                  <a:pt x="3133446" y="724521"/>
                </a:lnTo>
                <a:lnTo>
                  <a:pt x="2771186" y="1449042"/>
                </a:lnTo>
                <a:lnTo>
                  <a:pt x="1771683" y="1449042"/>
                </a:lnTo>
                <a:lnTo>
                  <a:pt x="1409422" y="724521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35673" y="3429000"/>
            <a:ext cx="4456327" cy="312118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ВОЕННО-МЕДИЦИНСКАЯ АКАДЕМИЯ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876" y="164168"/>
            <a:ext cx="1261121" cy="16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76035" y="136569"/>
            <a:ext cx="4654310" cy="674665"/>
            <a:chOff x="3691448" y="5218954"/>
            <a:chExt cx="2632156" cy="3514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КУЛЬТУРНОЕ РАЗВИТИЕ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10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323125" y="1290370"/>
            <a:ext cx="5713498" cy="5474288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ru-RU" sz="2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секций и </a:t>
            </a:r>
            <a:r>
              <a:rPr lang="ru-RU" sz="2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кружков творческой направленности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Посещений музеев, галерей и культурно-массовых мероприятий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Духовно-просветительская и военно-патриотическая работа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творческого развития</a:t>
            </a:r>
            <a:endParaRPr lang="ru-RU" sz="26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КАК ПОСТУПИТЬ ?</a:t>
              </a: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11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76466" y="1130728"/>
            <a:ext cx="5983855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Заявление в военный комиссариат</a:t>
            </a:r>
            <a:b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 апреля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документов для личного дела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Направление личного дела в приемную комиссию до 20 мая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Получение вызова из академии с датой прибытия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Профессиональный отбор в учебном центре  (г. Санкт-Петербург</a:t>
            </a:r>
            <a:b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Красное село) с 1 по 30 июля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 ЧЕМУ ГОТОВИТЬСЯ ?</a:t>
              </a: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12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8685" y="1070315"/>
            <a:ext cx="5983855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ОБЩЕОБРАЗОВАТЕЛЬНАЯ ПОДГОТОВЛЕННОСТЬ КАНДИДАТОВ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Поступающих </a:t>
            </a: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высшее образование, оценивается по результатам ЕГЭ по </a:t>
            </a:r>
            <a:r>
              <a:rPr lang="ru-RU" sz="2400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химии</a:t>
            </a:r>
            <a:r>
              <a:rPr lang="ru-RU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биологии</a:t>
            </a:r>
            <a:r>
              <a:rPr lang="ru-RU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русскому </a:t>
            </a:r>
            <a:r>
              <a:rPr lang="ru-RU" sz="2400" u="sng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языку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Поступающие </a:t>
            </a: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факультет среднего профессионального образования, </a:t>
            </a: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представляют </a:t>
            </a: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 о среднем общем </a:t>
            </a: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образовании</a:t>
            </a: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БАЛЛЫ ЕГЭ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13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  <p:sp>
        <p:nvSpPr>
          <p:cNvPr id="23" name="Rectangle 186"/>
          <p:cNvSpPr>
            <a:spLocks noChangeArrowheads="1"/>
          </p:cNvSpPr>
          <p:nvPr/>
        </p:nvSpPr>
        <p:spPr bwMode="auto">
          <a:xfrm>
            <a:off x="127905" y="970281"/>
            <a:ext cx="8111220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Высшее образование (врач, провизор)</a:t>
            </a:r>
          </a:p>
        </p:txBody>
      </p:sp>
      <p:graphicFrame>
        <p:nvGraphicFramePr>
          <p:cNvPr id="25" name="Group 4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390374307"/>
              </p:ext>
            </p:extLst>
          </p:nvPr>
        </p:nvGraphicFramePr>
        <p:xfrm>
          <a:off x="613938" y="1608498"/>
          <a:ext cx="7430791" cy="3895848"/>
        </p:xfrm>
        <a:graphic>
          <a:graphicData uri="http://schemas.openxmlformats.org/drawingml/2006/table">
            <a:tbl>
              <a:tblPr/>
              <a:tblGrid>
                <a:gridCol w="540331">
                  <a:extLst>
                    <a:ext uri="{9D8B030D-6E8A-4147-A177-3AD203B41FA5}">
                      <a16:colId xmlns:a16="http://schemas.microsoft.com/office/drawing/2014/main" val="3914120439"/>
                    </a:ext>
                  </a:extLst>
                </a:gridCol>
                <a:gridCol w="3283824">
                  <a:extLst>
                    <a:ext uri="{9D8B030D-6E8A-4147-A177-3AD203B41FA5}">
                      <a16:colId xmlns:a16="http://schemas.microsoft.com/office/drawing/2014/main" val="3986522717"/>
                    </a:ext>
                  </a:extLst>
                </a:gridCol>
                <a:gridCol w="1202212">
                  <a:extLst>
                    <a:ext uri="{9D8B030D-6E8A-4147-A177-3AD203B41FA5}">
                      <a16:colId xmlns:a16="http://schemas.microsoft.com/office/drawing/2014/main" val="4149567393"/>
                    </a:ext>
                  </a:extLst>
                </a:gridCol>
                <a:gridCol w="1202212">
                  <a:extLst>
                    <a:ext uri="{9D8B030D-6E8A-4147-A177-3AD203B41FA5}">
                      <a16:colId xmlns:a16="http://schemas.microsoft.com/office/drawing/2014/main" val="1230213732"/>
                    </a:ext>
                  </a:extLst>
                </a:gridCol>
                <a:gridCol w="1202212">
                  <a:extLst>
                    <a:ext uri="{9D8B030D-6E8A-4147-A177-3AD203B41FA5}">
                      <a16:colId xmlns:a16="http://schemas.microsoft.com/office/drawing/2014/main" val="3639964627"/>
                    </a:ext>
                  </a:extLst>
                </a:gridCol>
              </a:tblGrid>
              <a:tr h="879929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п/п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Специальности подготовки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баллов, подтверждающее успешное прохождение вступительных испытаний по общеобразовательным предметам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402696"/>
                  </a:ext>
                </a:extLst>
              </a:tr>
              <a:tr h="2838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Химия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Биология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Русский язык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822466"/>
                  </a:ext>
                </a:extLst>
              </a:tr>
              <a:tr h="597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ru-RU" altLang="ru-RU" sz="18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5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1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Лечебное дело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5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1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53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53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746423"/>
                  </a:ext>
                </a:extLst>
              </a:tr>
              <a:tr h="597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ru-RU" altLang="ru-RU" sz="18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Стоматология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1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434717"/>
                  </a:ext>
                </a:extLst>
              </a:tr>
              <a:tr h="597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ru-RU" altLang="ru-RU" sz="18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Фармация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1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936638"/>
                  </a:ext>
                </a:extLst>
              </a:tr>
              <a:tr h="597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ru-RU" altLang="ru-RU" sz="18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Медико-профилактическое дело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1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206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400" b="0" kern="1200" dirty="0" smtClean="0">
                          <a:solidFill>
                            <a:schemeClr val="accent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00373"/>
                  </a:ext>
                </a:extLst>
              </a:tr>
            </a:tbl>
          </a:graphicData>
        </a:graphic>
      </p:graphicFrame>
      <p:sp>
        <p:nvSpPr>
          <p:cNvPr id="26" name="Rectangle 196"/>
          <p:cNvSpPr>
            <a:spLocks noChangeArrowheads="1"/>
          </p:cNvSpPr>
          <p:nvPr/>
        </p:nvSpPr>
        <p:spPr bwMode="auto">
          <a:xfrm>
            <a:off x="0" y="5656956"/>
            <a:ext cx="8321173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Среднее профессиональное образование (фельдшер)</a:t>
            </a:r>
          </a:p>
        </p:txBody>
      </p:sp>
      <p:sp>
        <p:nvSpPr>
          <p:cNvPr id="27" name="Rectangle 197"/>
          <p:cNvSpPr>
            <a:spLocks noChangeArrowheads="1"/>
          </p:cNvSpPr>
          <p:nvPr/>
        </p:nvSpPr>
        <p:spPr bwMode="auto">
          <a:xfrm>
            <a:off x="523875" y="6000436"/>
            <a:ext cx="68103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200" b="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Оценивается по среднему баллу аттестата </a:t>
            </a:r>
            <a:r>
              <a:rPr lang="ru-RU" altLang="ru-RU" sz="2200" b="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200" b="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200" b="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altLang="ru-RU" sz="2200" b="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среднем общем образовании</a:t>
            </a:r>
          </a:p>
        </p:txBody>
      </p:sp>
      <p:pic>
        <p:nvPicPr>
          <p:cNvPr id="28" name="Диаграмма 1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25" y="1013942"/>
            <a:ext cx="3781669" cy="242054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9439638" y="3397441"/>
            <a:ext cx="25811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ru-RU" altLang="ru-RU" sz="1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Аттестат на СПО – 4,3 </a:t>
            </a: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439638" y="6204856"/>
            <a:ext cx="25811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Аттестат на СПО – 4,7 </a:t>
            </a:r>
          </a:p>
        </p:txBody>
      </p:sp>
      <p:pic>
        <p:nvPicPr>
          <p:cNvPr id="31" name="Диаграмма 1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23" y="3808279"/>
            <a:ext cx="3781671" cy="242054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8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76035" y="136569"/>
            <a:ext cx="4654310" cy="674665"/>
            <a:chOff x="3691448" y="5218954"/>
            <a:chExt cx="2632156" cy="3514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 ЧЕМУ ГОТОВИТЬСЯ ?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14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96000" y="1132096"/>
            <a:ext cx="5936543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ФИЗИЧЕСКАЯ ПОДГОТОВЛЕННОСТЬ КАНДИДАТОВ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Оценивается </a:t>
            </a: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100-бальной шкале по итогам трех элементов </a:t>
            </a: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испытания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юношей: </a:t>
            </a: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«Подтягивание на перекладине», «Бег </a:t>
            </a: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м», «Бег </a:t>
            </a: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км»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девушек: «</a:t>
            </a: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Наклоны туловища вперед», «Бег </a:t>
            </a: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м», «Бег </a:t>
            </a: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км».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Упражнения выполняются в спортивной форме </a:t>
            </a:r>
            <a:r>
              <a:rPr lang="ru-RU" sz="22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одежды</a:t>
            </a:r>
            <a:endParaRPr lang="ru-RU" sz="22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7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76035" y="136569"/>
            <a:ext cx="4654310" cy="674665"/>
            <a:chOff x="3691448" y="5218954"/>
            <a:chExt cx="2632156" cy="3514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 ЧЕМУ ГОТОВИТЬСЯ ?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15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00080" y="1180839"/>
            <a:ext cx="5713498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МЕДИЦИНСКОЕ ОСВИДЕТЕЛЬСТВОВАНИЕ </a:t>
            </a:r>
          </a:p>
          <a:p>
            <a:pPr algn="ctr">
              <a:lnSpc>
                <a:spcPct val="150000"/>
              </a:lnSpc>
            </a:pPr>
            <a:endParaRPr lang="ru-RU" sz="1400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проводят </a:t>
            </a:r>
            <a:r>
              <a:rPr lang="ru-RU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врачи-специалисты, включенные в состав военно-врачебной комиссии: хирург, терапевт, невролог, психиатр, офтальмолог, </a:t>
            </a:r>
            <a:r>
              <a:rPr lang="ru-RU" sz="2600" dirty="0" err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оториноларинголог</a:t>
            </a:r>
            <a:r>
              <a:rPr lang="ru-RU" sz="2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стоматолог, </a:t>
            </a:r>
            <a:r>
              <a:rPr lang="ru-RU" sz="2600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дерматовенеролог</a:t>
            </a:r>
            <a:r>
              <a:rPr lang="ru-RU" sz="2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6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 ЧЕМУ ГОТОВИТЬСЯ ?</a:t>
              </a: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16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82502" y="963125"/>
            <a:ext cx="5713498" cy="5894874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ПРОФЕССИОНАЛЬНЫЙ ПСИХОЛОГИЧЕСКИ</a:t>
            </a:r>
            <a:r>
              <a:rPr lang="ru-RU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</a:t>
            </a: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ОТБОР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изучаются условия развития, особенности общения и поведения в коллективе, склонность к «отклоняющемуся» поведению, </a:t>
            </a:r>
            <a:r>
              <a:rPr lang="ru-RU" sz="2000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сформированность</a:t>
            </a: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профессионально важных качеств военно-медицинского специалиста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оцениваются </a:t>
            </a:r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познавательные психические процессы (память, мышление, внимание), индивидуальные особенности характера и военно-профессиональная </a:t>
            </a: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мотивация</a:t>
            </a:r>
          </a:p>
        </p:txBody>
      </p:sp>
    </p:spTree>
    <p:extLst>
      <p:ext uri="{BB962C8B-B14F-4D97-AF65-F5344CB8AC3E}">
        <p14:creationId xmlns:p14="http://schemas.microsoft.com/office/powerpoint/2010/main" val="26821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60321" y="118958"/>
            <a:ext cx="4654310" cy="698782"/>
            <a:chOff x="3691448" y="5218954"/>
            <a:chExt cx="2632156" cy="36403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33738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ИНДИВИДУАЛЬНЫЕ ДОСТИЖЕНИЯ КАНДИДАТОВ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17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04619" y="1277238"/>
            <a:ext cx="5978227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Аттестат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диплом с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отличием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Спортивные разряды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Золотой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знак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ГТО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Всероссийские олимпиады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движения «</a:t>
            </a:r>
            <a:r>
              <a:rPr lang="ru-RU" sz="2800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Юнармия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Волонтерская (медицинская) деятельность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800" dirty="0" smtClean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-1139518" y="0"/>
            <a:ext cx="10572244" cy="6858000"/>
          </a:xfrm>
          <a:prstGeom prst="parallelogram">
            <a:avLst>
              <a:gd name="adj" fmla="val 497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4048288" y="106696"/>
            <a:ext cx="2171699" cy="1848686"/>
          </a:xfrm>
          <a:prstGeom prst="hexagon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94581" y="1107239"/>
            <a:ext cx="7507792" cy="5640794"/>
          </a:xfrm>
          <a:custGeom>
            <a:avLst/>
            <a:gdLst>
              <a:gd name="connsiteX0" fmla="*/ 1771683 w 5970643"/>
              <a:gd name="connsiteY0" fmla="*/ 2991936 h 4440978"/>
              <a:gd name="connsiteX1" fmla="*/ 2771186 w 5970643"/>
              <a:gd name="connsiteY1" fmla="*/ 2991936 h 4440978"/>
              <a:gd name="connsiteX2" fmla="*/ 3133446 w 5970643"/>
              <a:gd name="connsiteY2" fmla="*/ 3716457 h 4440978"/>
              <a:gd name="connsiteX3" fmla="*/ 2771186 w 5970643"/>
              <a:gd name="connsiteY3" fmla="*/ 4440978 h 4440978"/>
              <a:gd name="connsiteX4" fmla="*/ 1771683 w 5970643"/>
              <a:gd name="connsiteY4" fmla="*/ 4440978 h 4440978"/>
              <a:gd name="connsiteX5" fmla="*/ 1409422 w 5970643"/>
              <a:gd name="connsiteY5" fmla="*/ 3716457 h 4440978"/>
              <a:gd name="connsiteX6" fmla="*/ 3189651 w 5970643"/>
              <a:gd name="connsiteY6" fmla="*/ 2246386 h 4440978"/>
              <a:gd name="connsiteX7" fmla="*/ 4189154 w 5970643"/>
              <a:gd name="connsiteY7" fmla="*/ 2246386 h 4440978"/>
              <a:gd name="connsiteX8" fmla="*/ 4551414 w 5970643"/>
              <a:gd name="connsiteY8" fmla="*/ 2970907 h 4440978"/>
              <a:gd name="connsiteX9" fmla="*/ 4189154 w 5970643"/>
              <a:gd name="connsiteY9" fmla="*/ 3695428 h 4440978"/>
              <a:gd name="connsiteX10" fmla="*/ 3189651 w 5970643"/>
              <a:gd name="connsiteY10" fmla="*/ 3695428 h 4440978"/>
              <a:gd name="connsiteX11" fmla="*/ 2827390 w 5970643"/>
              <a:gd name="connsiteY11" fmla="*/ 2970907 h 4440978"/>
              <a:gd name="connsiteX12" fmla="*/ 362261 w 5970643"/>
              <a:gd name="connsiteY12" fmla="*/ 2246386 h 4440978"/>
              <a:gd name="connsiteX13" fmla="*/ 1361764 w 5970643"/>
              <a:gd name="connsiteY13" fmla="*/ 2246386 h 4440978"/>
              <a:gd name="connsiteX14" fmla="*/ 1724024 w 5970643"/>
              <a:gd name="connsiteY14" fmla="*/ 2970907 h 4440978"/>
              <a:gd name="connsiteX15" fmla="*/ 1361764 w 5970643"/>
              <a:gd name="connsiteY15" fmla="*/ 3695428 h 4440978"/>
              <a:gd name="connsiteX16" fmla="*/ 362261 w 5970643"/>
              <a:gd name="connsiteY16" fmla="*/ 3695428 h 4440978"/>
              <a:gd name="connsiteX17" fmla="*/ 0 w 5970643"/>
              <a:gd name="connsiteY17" fmla="*/ 2970907 h 4440978"/>
              <a:gd name="connsiteX18" fmla="*/ 4608880 w 5970643"/>
              <a:gd name="connsiteY18" fmla="*/ 1486443 h 4440978"/>
              <a:gd name="connsiteX19" fmla="*/ 5608383 w 5970643"/>
              <a:gd name="connsiteY19" fmla="*/ 1486443 h 4440978"/>
              <a:gd name="connsiteX20" fmla="*/ 5970643 w 5970643"/>
              <a:gd name="connsiteY20" fmla="*/ 2210964 h 4440978"/>
              <a:gd name="connsiteX21" fmla="*/ 5608383 w 5970643"/>
              <a:gd name="connsiteY21" fmla="*/ 2935485 h 4440978"/>
              <a:gd name="connsiteX22" fmla="*/ 4608880 w 5970643"/>
              <a:gd name="connsiteY22" fmla="*/ 2935485 h 4440978"/>
              <a:gd name="connsiteX23" fmla="*/ 4246619 w 5970643"/>
              <a:gd name="connsiteY23" fmla="*/ 2210964 h 4440978"/>
              <a:gd name="connsiteX24" fmla="*/ 1771683 w 5970643"/>
              <a:gd name="connsiteY24" fmla="*/ 1486443 h 4440978"/>
              <a:gd name="connsiteX25" fmla="*/ 2771186 w 5970643"/>
              <a:gd name="connsiteY25" fmla="*/ 1486443 h 4440978"/>
              <a:gd name="connsiteX26" fmla="*/ 3133446 w 5970643"/>
              <a:gd name="connsiteY26" fmla="*/ 2210964 h 4440978"/>
              <a:gd name="connsiteX27" fmla="*/ 2771186 w 5970643"/>
              <a:gd name="connsiteY27" fmla="*/ 2935485 h 4440978"/>
              <a:gd name="connsiteX28" fmla="*/ 1771683 w 5970643"/>
              <a:gd name="connsiteY28" fmla="*/ 2935485 h 4440978"/>
              <a:gd name="connsiteX29" fmla="*/ 1409422 w 5970643"/>
              <a:gd name="connsiteY29" fmla="*/ 2210964 h 4440978"/>
              <a:gd name="connsiteX30" fmla="*/ 3189651 w 5970643"/>
              <a:gd name="connsiteY30" fmla="*/ 759943 h 4440978"/>
              <a:gd name="connsiteX31" fmla="*/ 4189154 w 5970643"/>
              <a:gd name="connsiteY31" fmla="*/ 759943 h 4440978"/>
              <a:gd name="connsiteX32" fmla="*/ 4551414 w 5970643"/>
              <a:gd name="connsiteY32" fmla="*/ 1484464 h 4440978"/>
              <a:gd name="connsiteX33" fmla="*/ 4189154 w 5970643"/>
              <a:gd name="connsiteY33" fmla="*/ 2208985 h 4440978"/>
              <a:gd name="connsiteX34" fmla="*/ 3189651 w 5970643"/>
              <a:gd name="connsiteY34" fmla="*/ 2208985 h 4440978"/>
              <a:gd name="connsiteX35" fmla="*/ 2827390 w 5970643"/>
              <a:gd name="connsiteY35" fmla="*/ 1484464 h 4440978"/>
              <a:gd name="connsiteX36" fmla="*/ 362261 w 5970643"/>
              <a:gd name="connsiteY36" fmla="*/ 759943 h 4440978"/>
              <a:gd name="connsiteX37" fmla="*/ 1361764 w 5970643"/>
              <a:gd name="connsiteY37" fmla="*/ 759943 h 4440978"/>
              <a:gd name="connsiteX38" fmla="*/ 1724024 w 5970643"/>
              <a:gd name="connsiteY38" fmla="*/ 1484464 h 4440978"/>
              <a:gd name="connsiteX39" fmla="*/ 1361764 w 5970643"/>
              <a:gd name="connsiteY39" fmla="*/ 2208985 h 4440978"/>
              <a:gd name="connsiteX40" fmla="*/ 362261 w 5970643"/>
              <a:gd name="connsiteY40" fmla="*/ 2208985 h 4440978"/>
              <a:gd name="connsiteX41" fmla="*/ 0 w 5970643"/>
              <a:gd name="connsiteY41" fmla="*/ 1484464 h 4440978"/>
              <a:gd name="connsiteX42" fmla="*/ 4608880 w 5970643"/>
              <a:gd name="connsiteY42" fmla="*/ 0 h 4440978"/>
              <a:gd name="connsiteX43" fmla="*/ 5608383 w 5970643"/>
              <a:gd name="connsiteY43" fmla="*/ 0 h 4440978"/>
              <a:gd name="connsiteX44" fmla="*/ 5970643 w 5970643"/>
              <a:gd name="connsiteY44" fmla="*/ 724521 h 4440978"/>
              <a:gd name="connsiteX45" fmla="*/ 5608383 w 5970643"/>
              <a:gd name="connsiteY45" fmla="*/ 1449042 h 4440978"/>
              <a:gd name="connsiteX46" fmla="*/ 4608880 w 5970643"/>
              <a:gd name="connsiteY46" fmla="*/ 1449042 h 4440978"/>
              <a:gd name="connsiteX47" fmla="*/ 4246619 w 5970643"/>
              <a:gd name="connsiteY47" fmla="*/ 724521 h 4440978"/>
              <a:gd name="connsiteX48" fmla="*/ 1771683 w 5970643"/>
              <a:gd name="connsiteY48" fmla="*/ 0 h 4440978"/>
              <a:gd name="connsiteX49" fmla="*/ 2771186 w 5970643"/>
              <a:gd name="connsiteY49" fmla="*/ 0 h 4440978"/>
              <a:gd name="connsiteX50" fmla="*/ 3133446 w 5970643"/>
              <a:gd name="connsiteY50" fmla="*/ 724521 h 4440978"/>
              <a:gd name="connsiteX51" fmla="*/ 2771186 w 5970643"/>
              <a:gd name="connsiteY51" fmla="*/ 1449042 h 4440978"/>
              <a:gd name="connsiteX52" fmla="*/ 1771683 w 5970643"/>
              <a:gd name="connsiteY52" fmla="*/ 1449042 h 4440978"/>
              <a:gd name="connsiteX53" fmla="*/ 1409422 w 5970643"/>
              <a:gd name="connsiteY53" fmla="*/ 724521 h 444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970643" h="4440978">
                <a:moveTo>
                  <a:pt x="1771683" y="2991936"/>
                </a:moveTo>
                <a:lnTo>
                  <a:pt x="2771186" y="2991936"/>
                </a:lnTo>
                <a:lnTo>
                  <a:pt x="3133446" y="3716457"/>
                </a:lnTo>
                <a:lnTo>
                  <a:pt x="2771186" y="4440978"/>
                </a:lnTo>
                <a:lnTo>
                  <a:pt x="1771683" y="4440978"/>
                </a:lnTo>
                <a:lnTo>
                  <a:pt x="1409422" y="3716457"/>
                </a:lnTo>
                <a:close/>
                <a:moveTo>
                  <a:pt x="3189651" y="2246386"/>
                </a:moveTo>
                <a:lnTo>
                  <a:pt x="4189154" y="2246386"/>
                </a:lnTo>
                <a:lnTo>
                  <a:pt x="4551414" y="2970907"/>
                </a:lnTo>
                <a:lnTo>
                  <a:pt x="4189154" y="3695428"/>
                </a:lnTo>
                <a:lnTo>
                  <a:pt x="3189651" y="3695428"/>
                </a:lnTo>
                <a:lnTo>
                  <a:pt x="2827390" y="2970907"/>
                </a:lnTo>
                <a:close/>
                <a:moveTo>
                  <a:pt x="362261" y="2246386"/>
                </a:moveTo>
                <a:lnTo>
                  <a:pt x="1361764" y="2246386"/>
                </a:lnTo>
                <a:lnTo>
                  <a:pt x="1724024" y="2970907"/>
                </a:lnTo>
                <a:lnTo>
                  <a:pt x="1361764" y="3695428"/>
                </a:lnTo>
                <a:lnTo>
                  <a:pt x="362261" y="3695428"/>
                </a:lnTo>
                <a:lnTo>
                  <a:pt x="0" y="2970907"/>
                </a:lnTo>
                <a:close/>
                <a:moveTo>
                  <a:pt x="4608880" y="1486443"/>
                </a:moveTo>
                <a:lnTo>
                  <a:pt x="5608383" y="1486443"/>
                </a:lnTo>
                <a:lnTo>
                  <a:pt x="5970643" y="2210964"/>
                </a:lnTo>
                <a:lnTo>
                  <a:pt x="5608383" y="2935485"/>
                </a:lnTo>
                <a:lnTo>
                  <a:pt x="4608880" y="2935485"/>
                </a:lnTo>
                <a:lnTo>
                  <a:pt x="4246619" y="2210964"/>
                </a:lnTo>
                <a:close/>
                <a:moveTo>
                  <a:pt x="1771683" y="1486443"/>
                </a:moveTo>
                <a:lnTo>
                  <a:pt x="2771186" y="1486443"/>
                </a:lnTo>
                <a:lnTo>
                  <a:pt x="3133446" y="2210964"/>
                </a:lnTo>
                <a:lnTo>
                  <a:pt x="2771186" y="2935485"/>
                </a:lnTo>
                <a:lnTo>
                  <a:pt x="1771683" y="2935485"/>
                </a:lnTo>
                <a:lnTo>
                  <a:pt x="1409422" y="2210964"/>
                </a:lnTo>
                <a:close/>
                <a:moveTo>
                  <a:pt x="3189651" y="759943"/>
                </a:moveTo>
                <a:lnTo>
                  <a:pt x="4189154" y="759943"/>
                </a:lnTo>
                <a:lnTo>
                  <a:pt x="4551414" y="1484464"/>
                </a:lnTo>
                <a:lnTo>
                  <a:pt x="4189154" y="2208985"/>
                </a:lnTo>
                <a:lnTo>
                  <a:pt x="3189651" y="2208985"/>
                </a:lnTo>
                <a:lnTo>
                  <a:pt x="2827390" y="1484464"/>
                </a:lnTo>
                <a:close/>
                <a:moveTo>
                  <a:pt x="362261" y="759943"/>
                </a:moveTo>
                <a:lnTo>
                  <a:pt x="1361764" y="759943"/>
                </a:lnTo>
                <a:lnTo>
                  <a:pt x="1724024" y="1484464"/>
                </a:lnTo>
                <a:lnTo>
                  <a:pt x="1361764" y="2208985"/>
                </a:lnTo>
                <a:lnTo>
                  <a:pt x="362261" y="2208985"/>
                </a:lnTo>
                <a:lnTo>
                  <a:pt x="0" y="1484464"/>
                </a:lnTo>
                <a:close/>
                <a:moveTo>
                  <a:pt x="4608880" y="0"/>
                </a:moveTo>
                <a:lnTo>
                  <a:pt x="5608383" y="0"/>
                </a:lnTo>
                <a:lnTo>
                  <a:pt x="5970643" y="724521"/>
                </a:lnTo>
                <a:lnTo>
                  <a:pt x="5608383" y="1449042"/>
                </a:lnTo>
                <a:lnTo>
                  <a:pt x="4608880" y="1449042"/>
                </a:lnTo>
                <a:lnTo>
                  <a:pt x="4246619" y="724521"/>
                </a:lnTo>
                <a:close/>
                <a:moveTo>
                  <a:pt x="1771683" y="0"/>
                </a:moveTo>
                <a:lnTo>
                  <a:pt x="2771186" y="0"/>
                </a:lnTo>
                <a:lnTo>
                  <a:pt x="3133446" y="724521"/>
                </a:lnTo>
                <a:lnTo>
                  <a:pt x="2771186" y="1449042"/>
                </a:lnTo>
                <a:lnTo>
                  <a:pt x="1771683" y="1449042"/>
                </a:lnTo>
                <a:lnTo>
                  <a:pt x="1409422" y="724521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2270288" y="4912047"/>
            <a:ext cx="2171699" cy="1848686"/>
          </a:xfrm>
          <a:prstGeom prst="hexagon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02373" y="3733800"/>
            <a:ext cx="4202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 приемной комиссии </a:t>
            </a:r>
          </a:p>
          <a:p>
            <a:pPr algn="ctr"/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194044 </a:t>
            </a:r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Санкт-Петербург</a:t>
            </a:r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Академика Лебедева д. 6</a:t>
            </a:r>
          </a:p>
          <a:p>
            <a:pPr algn="ctr"/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(812) 292-32-66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02373" y="5107810"/>
            <a:ext cx="42022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правилами приема и информационными материалами приемной комиссии можно ознакомиться на официальном </a:t>
            </a:r>
            <a:r>
              <a:rPr lang="ru-RU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сайте www.vmeda.org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833" y="5165086"/>
            <a:ext cx="1342607" cy="13426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876" y="164168"/>
            <a:ext cx="1261121" cy="16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76035" y="136569"/>
            <a:ext cx="4654310" cy="674665"/>
            <a:chOff x="3691448" y="5218954"/>
            <a:chExt cx="2632156" cy="3514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220 ЛЕТ ИСТОРИИ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2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54482" y="4280758"/>
            <a:ext cx="6573253" cy="2485804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Н.И.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Пирогов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основатель школы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военно-полевых хирургов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С.П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Боткин – основатель школы военно-полевых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терапевтов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И.М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Сеченов и И.П. Павлов –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основатели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школы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русских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физиологов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И.М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Аринкин – основатель школы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гематологии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Е.Н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Павловский – основатель школы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паразитологов и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инфекционистов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Н.П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Симановский – основатель школы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отоларингологии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В.В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Петров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основатель школы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биофизики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Н.Н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Зинин – основатель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русской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химической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В.М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Бехтерев – основатель школы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неврологии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психоневрологии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К.М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Фигурнов – основатель школы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военных 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гинекологов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В.А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dirty="0" err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Хилько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основатель школы</a:t>
            </a:r>
            <a:r>
              <a:rPr lang="ru-RU" sz="1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нейрохирургии</a:t>
            </a:r>
            <a:endParaRPr lang="ru-RU" sz="1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45283" y="976215"/>
            <a:ext cx="5791339" cy="2452785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Военно-медицинская академия - старейшая среди </a:t>
            </a:r>
            <a:r>
              <a:rPr lang="ru-RU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военных академий и медицинских вузов нашей </a:t>
            </a: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Подготовлено более 100 000 врачей</a:t>
            </a:r>
            <a:b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10 000 ученных</a:t>
            </a:r>
            <a:endParaRPr lang="ru-RU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54482" y="3726830"/>
            <a:ext cx="5557798" cy="398643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ВЕКОВЫЕ ТРАДИЦИИ</a:t>
            </a:r>
            <a:endParaRPr lang="ru-RU" sz="2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АКАДЕМИЯ СЕГОДНЯ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3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61107" y="937089"/>
            <a:ext cx="621492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2 факультет – </a:t>
            </a:r>
            <a:r>
              <a:rPr lang="ru-RU" b="0" dirty="0" smtClean="0"/>
              <a:t>подготовки врачей для </a:t>
            </a:r>
            <a:r>
              <a:rPr lang="ru-RU" b="0" dirty="0"/>
              <a:t>Р</a:t>
            </a:r>
            <a:r>
              <a:rPr lang="ru-RU" b="0" dirty="0" smtClean="0"/>
              <a:t>акетных, сухопутных и                       воздушно-десантных войск</a:t>
            </a:r>
            <a:endParaRPr lang="ru-RU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161107" y="1707763"/>
            <a:ext cx="62326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47675"/>
            <a:r>
              <a:rPr lang="ru-RU" sz="1400" dirty="0">
                <a:solidFill>
                  <a:schemeClr val="tx1"/>
                </a:solidFill>
              </a:rPr>
              <a:t>3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факультет </a:t>
            </a:r>
            <a:r>
              <a:rPr lang="ru-RU" sz="1400" b="0" dirty="0" smtClean="0">
                <a:solidFill>
                  <a:schemeClr val="tx1"/>
                </a:solidFill>
              </a:rPr>
              <a:t>–</a:t>
            </a:r>
            <a:r>
              <a:rPr lang="ru-RU" sz="1400" b="0" dirty="0" smtClean="0">
                <a:solidFill>
                  <a:schemeClr val="accent5"/>
                </a:solidFill>
              </a:rPr>
              <a:t> подготовки врачей для Воздушно-космических сил</a:t>
            </a:r>
            <a:endParaRPr lang="ru-RU" sz="1400" b="0" dirty="0">
              <a:solidFill>
                <a:schemeClr val="accent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1107" y="2431249"/>
            <a:ext cx="623263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47675"/>
            <a:r>
              <a:rPr lang="ru-RU" sz="1400" dirty="0" smtClean="0">
                <a:solidFill>
                  <a:schemeClr val="tx1"/>
                </a:solidFill>
              </a:rPr>
              <a:t>4 </a:t>
            </a:r>
            <a:r>
              <a:rPr lang="ru-RU" sz="1400" dirty="0">
                <a:solidFill>
                  <a:schemeClr val="tx1"/>
                </a:solidFill>
              </a:rPr>
              <a:t>факультет </a:t>
            </a:r>
            <a:r>
              <a:rPr lang="ru-RU" sz="1400" b="0" dirty="0" smtClean="0">
                <a:solidFill>
                  <a:schemeClr val="tx1"/>
                </a:solidFill>
              </a:rPr>
              <a:t>– </a:t>
            </a:r>
            <a:r>
              <a:rPr lang="ru-RU" sz="1400" b="0" dirty="0">
                <a:solidFill>
                  <a:schemeClr val="accent5"/>
                </a:solidFill>
              </a:rPr>
              <a:t>подготовки врачей для Военно-Морского Флота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1107" y="3201923"/>
            <a:ext cx="623263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8 факультет – </a:t>
            </a:r>
            <a:r>
              <a:rPr lang="ru-RU" b="0" dirty="0"/>
              <a:t>среднего профессионального образования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D96696-44B7-4F04-9FBA-0D0FC2C67F2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08" b="100000" l="15455" r="83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8" y="2438412"/>
            <a:ext cx="671467" cy="47076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A0B7F-A349-4308-B003-F8E17A75F94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94" y="1724064"/>
            <a:ext cx="397136" cy="45637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8106038-45EE-47C2-BF31-D88E35F184A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86" y="948193"/>
            <a:ext cx="384744" cy="46361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106038-45EE-47C2-BF31-D88E35F184A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94" y="3207183"/>
            <a:ext cx="384744" cy="4636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467812"/>
              </p:ext>
            </p:extLst>
          </p:nvPr>
        </p:nvGraphicFramePr>
        <p:xfrm>
          <a:off x="178809" y="3858161"/>
          <a:ext cx="6214928" cy="2858508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006344">
                  <a:extLst>
                    <a:ext uri="{9D8B030D-6E8A-4147-A177-3AD203B41FA5}">
                      <a16:colId xmlns:a16="http://schemas.microsoft.com/office/drawing/2014/main" val="2518603494"/>
                    </a:ext>
                  </a:extLst>
                </a:gridCol>
                <a:gridCol w="3208584">
                  <a:extLst>
                    <a:ext uri="{9D8B030D-6E8A-4147-A177-3AD203B41FA5}">
                      <a16:colId xmlns:a16="http://schemas.microsoft.com/office/drawing/2014/main" val="3903284495"/>
                    </a:ext>
                  </a:extLst>
                </a:gridCol>
              </a:tblGrid>
              <a:tr h="42506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НАПРАВЛЕНИЙ ПОДГОТОВКИ</a:t>
                      </a:r>
                      <a:endParaRPr lang="ru-RU" sz="1800" b="1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958402"/>
                  </a:ext>
                </a:extLst>
              </a:tr>
              <a:tr h="425067"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Лечебное дело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Врач-лечебник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507126"/>
                  </a:ext>
                </a:extLst>
              </a:tr>
              <a:tr h="425067"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Медико-профилактическое дело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Врач по общей гигиене, по эпидемиологии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89586"/>
                  </a:ext>
                </a:extLst>
              </a:tr>
              <a:tr h="425067"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Стоматология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Врач-стоматолог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965866"/>
                  </a:ext>
                </a:extLst>
              </a:tr>
              <a:tr h="425067"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Фармация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Провизор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92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2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6906306"/>
                  </a:ext>
                </a:extLst>
              </a:tr>
              <a:tr h="425067"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Среднее профессиональное образование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Лечебное дело, квалификация фельдшер</a:t>
                      </a:r>
                      <a:endParaRPr lang="ru-RU" sz="1400" b="0" kern="120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21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6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76035" y="136569"/>
            <a:ext cx="4654310" cy="674665"/>
            <a:chOff x="3691448" y="5218954"/>
            <a:chExt cx="2632156" cy="3514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ОБРАЗОВАТЕЛЬНЫЙ КЛАСТЕР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4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57316" y="1144657"/>
            <a:ext cx="5713498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теоретические кафедры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клинические кафедры </a:t>
            </a: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Уникальные библиотечные фонды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Инновационные образовательные </a:t>
            </a: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</a:t>
            </a: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1000 </a:t>
            </a: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единиц новейшего </a:t>
            </a:r>
            <a:r>
              <a:rPr lang="ru-RU" sz="2400" dirty="0" err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симуляционного</a:t>
            </a: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Электронная образовательная среда</a:t>
            </a: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Ориентация образовательной траектории на практических навыках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ПОЛЕВОЙ ВЫУЧКИ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5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68126" y="1449184"/>
            <a:ext cx="5713498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Учебно-полевой центр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тактической медицины</a:t>
            </a: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Тактико-специальные учения</a:t>
            </a: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Регулярная практика в действующих войсках (силах)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76035" y="136569"/>
            <a:ext cx="4654310" cy="674665"/>
            <a:chOff x="3691448" y="5218954"/>
            <a:chExt cx="2632156" cy="3514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КЛИНИЧЕСКАЯ </a:t>
              </a:r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БАЗА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6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257316" y="1506938"/>
            <a:ext cx="5713498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клинических подразделений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75 000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пациентов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год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Новейшее медицинское оборудование</a:t>
            </a: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Высокотехнологичная медицинская помощь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НАУЧНАЯ РАБОТА</a:t>
              </a: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7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96479" y="1223044"/>
            <a:ext cx="5983855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научных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военно-научных обществ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курсантов и слушателей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Научные конкурсы, премии и гранты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участия в научных исследованиях с первого курса</a:t>
            </a: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376035" y="136569"/>
            <a:ext cx="4654310" cy="674665"/>
            <a:chOff x="3691448" y="5218954"/>
            <a:chExt cx="2632156" cy="3514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БЫТ </a:t>
              </a:r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КУРСАНТОВ И СЛУШАТЕЛЕЙ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 flipH="1">
              <a:off x="3691448" y="5218954"/>
              <a:ext cx="162345" cy="35146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омер слайда 21"/>
          <p:cNvSpPr txBox="1">
            <a:spLocks/>
          </p:cNvSpPr>
          <p:nvPr/>
        </p:nvSpPr>
        <p:spPr>
          <a:xfrm>
            <a:off x="11139686" y="145111"/>
            <a:ext cx="896937" cy="666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800" b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8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57316" y="1506938"/>
            <a:ext cx="5713498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Проживание в современном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гостиничном комплексе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 в 2-3-х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местных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комнатах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Комфортный быт</a:t>
            </a: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Ресторан армейского питания -«шведский стол»</a:t>
            </a: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55547" y="136575"/>
            <a:ext cx="4660418" cy="683575"/>
            <a:chOff x="3691448" y="5216699"/>
            <a:chExt cx="2632156" cy="3583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91448" y="5221174"/>
              <a:ext cx="2632156" cy="349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СПОРТИВНАЯ ЖИЗНЬ</a:t>
              </a: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0800000" flipH="1">
              <a:off x="6161259" y="5216699"/>
              <a:ext cx="162345" cy="35839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45111"/>
            <a:ext cx="896937" cy="66612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9</a:t>
            </a:fld>
            <a:endParaRPr lang="ru-RU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155580" y="50730"/>
            <a:ext cx="2507226" cy="269598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17514" y="1317058"/>
            <a:ext cx="5983855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Тренажерные</a:t>
            </a:r>
            <a:b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игровые залы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Стадион и спортивные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Профессиональный бассейн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спортивных секций и кружков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Внутриакадемические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8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Российские соревнования</a:t>
            </a:r>
            <a:endParaRPr lang="ru-RU" sz="28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40" y="136569"/>
            <a:ext cx="520481" cy="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</TotalTime>
  <Words>652</Words>
  <Application>Microsoft Office PowerPoint</Application>
  <PresentationFormat>Широкоэкранный</PresentationFormat>
  <Paragraphs>174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76</cp:revision>
  <dcterms:created xsi:type="dcterms:W3CDTF">2022-10-13T07:28:33Z</dcterms:created>
  <dcterms:modified xsi:type="dcterms:W3CDTF">2022-10-28T09:10:02Z</dcterms:modified>
</cp:coreProperties>
</file>